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3.svg" ContentType="image/svg+xml"/>
  <Override PartName="/ppt/media/image23.svg" ContentType="image/svg+xml"/>
  <Override PartName="/ppt/media/image25.svg" ContentType="image/svg+xml"/>
  <Override PartName="/ppt/media/image27.svg" ContentType="image/svg+xml"/>
  <Override PartName="/ppt/media/image29.svg" ContentType="image/svg+xml"/>
  <Override PartName="/ppt/media/image31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Kanit" pitchFamily="34" charset="0"/>
      <p:bold r:id="rId17"/>
    </p:embeddedFont>
    <p:embeddedFont>
      <p:font typeface="Kanit" pitchFamily="34" charset="-122"/>
      <p:bold r:id="rId18"/>
    </p:embeddedFont>
    <p:embeddedFont>
      <p:font typeface="Kanit" pitchFamily="34" charset="-120"/>
      <p:bold r:id="rId19"/>
    </p:embeddedFont>
    <p:embeddedFont>
      <p:font typeface="Martel Sans Light" panose="00000500000000000000" pitchFamily="34" charset="0"/>
      <p:regular r:id="rId20"/>
    </p:embeddedFont>
    <p:embeddedFont>
      <p:font typeface="Martel Sans Light" panose="00000500000000000000" pitchFamily="34" charset="-122"/>
      <p:regular r:id="rId21"/>
    </p:embeddedFont>
    <p:embeddedFont>
      <p:font typeface="Martel Sans Light" panose="00000500000000000000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10.svg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png"/><Relationship Id="rId8" Type="http://schemas.openxmlformats.org/officeDocument/2006/relationships/image" Target="../media/image18.png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0.png"/><Relationship Id="rId8" Type="http://schemas.openxmlformats.org/officeDocument/2006/relationships/image" Target="../media/image29.svg"/><Relationship Id="rId7" Type="http://schemas.openxmlformats.org/officeDocument/2006/relationships/image" Target="../media/image28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2" Type="http://schemas.openxmlformats.org/officeDocument/2006/relationships/notesSlide" Target="../notesSlides/notesSlide6.x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31.svg"/><Relationship Id="rId1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10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44197"/>
            <a:ext cx="7468553" cy="28160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Autoparts: Мобильное приложение для заказа автозапчастей и управления автосервисом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5319236"/>
            <a:ext cx="74685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Выполнил:</a:t>
            </a: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 Скорюпин Даниил, 408ИС-22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Руководитель:</a:t>
            </a: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 Кусков Ф.В.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088"/>
            <a:ext cx="12432983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Выводы: Ценность Autoparts для автобизнеса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080855"/>
            <a:ext cx="12954952" cy="4215408"/>
          </a:xfrm>
          <a:prstGeom prst="roundRect">
            <a:avLst>
              <a:gd name="adj" fmla="val 852"/>
            </a:avLst>
          </a:prstGeom>
          <a:solidFill>
            <a:srgbClr val="2F2B54"/>
          </a:solidFill>
        </p:spPr>
      </p:sp>
      <p:sp>
        <p:nvSpPr>
          <p:cNvPr id="4" name="Shape 2"/>
          <p:cNvSpPr/>
          <p:nvPr/>
        </p:nvSpPr>
        <p:spPr>
          <a:xfrm>
            <a:off x="837724" y="2080855"/>
            <a:ext cx="4318278" cy="2475190"/>
          </a:xfrm>
          <a:prstGeom prst="roundRect">
            <a:avLst>
              <a:gd name="adj" fmla="val 1451"/>
            </a:avLst>
          </a:prstGeom>
          <a:solidFill>
            <a:srgbClr val="2F2B54"/>
          </a:solidFill>
        </p:spPr>
      </p:sp>
      <p:sp>
        <p:nvSpPr>
          <p:cNvPr id="5" name="Text 3"/>
          <p:cNvSpPr/>
          <p:nvPr/>
        </p:nvSpPr>
        <p:spPr>
          <a:xfrm>
            <a:off x="1077039" y="2320171"/>
            <a:ext cx="3129558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Быстрый поиск и заказ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77039" y="2815709"/>
            <a:ext cx="383964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Эффективное решение проблемы оперативного поиска и заказа автозапчастей.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156002" y="2080855"/>
            <a:ext cx="4318278" cy="2475190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8" name="Shape 6"/>
          <p:cNvSpPr/>
          <p:nvPr/>
        </p:nvSpPr>
        <p:spPr>
          <a:xfrm>
            <a:off x="5156002" y="2080855"/>
            <a:ext cx="30480" cy="2475190"/>
          </a:xfrm>
          <a:prstGeom prst="roundRect">
            <a:avLst>
              <a:gd name="adj" fmla="val 117806"/>
            </a:avLst>
          </a:prstGeom>
          <a:solidFill>
            <a:srgbClr val="48446D"/>
          </a:solidFill>
        </p:spPr>
      </p:sp>
      <p:sp>
        <p:nvSpPr>
          <p:cNvPr id="9" name="Text 7"/>
          <p:cNvSpPr/>
          <p:nvPr/>
        </p:nvSpPr>
        <p:spPr>
          <a:xfrm>
            <a:off x="5395317" y="2320171"/>
            <a:ext cx="3839647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Управление ассортиментом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95317" y="3167658"/>
            <a:ext cx="383964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Удобный и мощный инструмент для контроля и управления складскими запасами.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474279" y="2080855"/>
            <a:ext cx="4318278" cy="2475190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12" name="Shape 10"/>
          <p:cNvSpPr/>
          <p:nvPr/>
        </p:nvSpPr>
        <p:spPr>
          <a:xfrm>
            <a:off x="9474279" y="2080855"/>
            <a:ext cx="30480" cy="2475190"/>
          </a:xfrm>
          <a:prstGeom prst="roundRect">
            <a:avLst>
              <a:gd name="adj" fmla="val 117806"/>
            </a:avLst>
          </a:prstGeom>
          <a:solidFill>
            <a:srgbClr val="48446D"/>
          </a:solidFill>
        </p:spPr>
      </p:sp>
      <p:sp>
        <p:nvSpPr>
          <p:cNvPr id="13" name="Text 11"/>
          <p:cNvSpPr/>
          <p:nvPr/>
        </p:nvSpPr>
        <p:spPr>
          <a:xfrm>
            <a:off x="9713595" y="232017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Автономная работа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13595" y="2815709"/>
            <a:ext cx="3839647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Независимость от интернета благодаря локальной БД.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4556046"/>
            <a:ext cx="6477357" cy="1740218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16" name="Shape 14"/>
          <p:cNvSpPr/>
          <p:nvPr/>
        </p:nvSpPr>
        <p:spPr>
          <a:xfrm>
            <a:off x="837724" y="4556046"/>
            <a:ext cx="6477357" cy="30480"/>
          </a:xfrm>
          <a:prstGeom prst="roundRect">
            <a:avLst>
              <a:gd name="adj" fmla="val 117806"/>
            </a:avLst>
          </a:prstGeom>
          <a:solidFill>
            <a:srgbClr val="48446D"/>
          </a:solidFill>
        </p:spPr>
      </p:sp>
      <p:sp>
        <p:nvSpPr>
          <p:cNvPr id="17" name="Text 15"/>
          <p:cNvSpPr/>
          <p:nvPr/>
        </p:nvSpPr>
        <p:spPr>
          <a:xfrm>
            <a:off x="1077039" y="4795361"/>
            <a:ext cx="297168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Понятный интерфейс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077039" y="5290899"/>
            <a:ext cx="5998726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Легкость использования для клиентов и администраторов.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7315081" y="4556046"/>
            <a:ext cx="6477476" cy="1740218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20" name="Shape 18"/>
          <p:cNvSpPr/>
          <p:nvPr/>
        </p:nvSpPr>
        <p:spPr>
          <a:xfrm>
            <a:off x="7315081" y="4556046"/>
            <a:ext cx="30480" cy="1740218"/>
          </a:xfrm>
          <a:prstGeom prst="roundRect">
            <a:avLst>
              <a:gd name="adj" fmla="val 117806"/>
            </a:avLst>
          </a:prstGeom>
          <a:solidFill>
            <a:srgbClr val="48446D"/>
          </a:solidFill>
        </p:spPr>
      </p:sp>
      <p:sp>
        <p:nvSpPr>
          <p:cNvPr id="21" name="Shape 19"/>
          <p:cNvSpPr/>
          <p:nvPr/>
        </p:nvSpPr>
        <p:spPr>
          <a:xfrm>
            <a:off x="7315081" y="4556046"/>
            <a:ext cx="6477476" cy="30480"/>
          </a:xfrm>
          <a:prstGeom prst="roundRect">
            <a:avLst>
              <a:gd name="adj" fmla="val 117806"/>
            </a:avLst>
          </a:prstGeom>
          <a:solidFill>
            <a:srgbClr val="48446D"/>
          </a:solidFill>
        </p:spPr>
      </p:sp>
      <p:sp>
        <p:nvSpPr>
          <p:cNvPr id="22" name="Text 20"/>
          <p:cNvSpPr/>
          <p:nvPr/>
        </p:nvSpPr>
        <p:spPr>
          <a:xfrm>
            <a:off x="7554397" y="4795361"/>
            <a:ext cx="4468058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Готовность к масштабированию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554397" y="5290899"/>
            <a:ext cx="599884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Проект заложен с учетом дальнейшего развития и расширения функционала.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837724" y="6565463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Проект успешно реализован и готов к внедрению, предлагая значительную ценность для рынка автозапчастей.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38225"/>
            <a:ext cx="11345228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План проекта: Путь от идеи к реализации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20992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 Light" pitchFamily="34" charset="-122"/>
                <a:cs typeface="Kanit" pitchFamily="34" charset="0"/>
              </a:rPr>
              <a:t>01</a:t>
            </a:r>
            <a:endParaRPr lang="en-US" sz="1850" dirty="0">
              <a:solidFill>
                <a:srgbClr val="D9E1FF"/>
              </a:solidFill>
              <a:latin typeface="Kanit" pitchFamily="34" charset="0"/>
              <a:ea typeface="Kanit Light" pitchFamily="34" charset="-122"/>
              <a:cs typeface="Kanit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597348"/>
            <a:ext cx="4158734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2777966"/>
            <a:ext cx="4158734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Анализ предметной области и постановка задачи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3625453"/>
            <a:ext cx="4158734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Глубокое изучение потребностей рынка и формирование четких целей.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5235773" y="2220992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 Light" pitchFamily="34" charset="-122"/>
                <a:cs typeface="Kanit" pitchFamily="34" charset="0"/>
              </a:rPr>
              <a:t>02</a:t>
            </a:r>
            <a:endParaRPr lang="en-US" sz="1850" dirty="0">
              <a:solidFill>
                <a:srgbClr val="D9E1FF"/>
              </a:solidFill>
              <a:latin typeface="Kanit" pitchFamily="34" charset="0"/>
              <a:ea typeface="Kanit Light" pitchFamily="34" charset="-122"/>
              <a:cs typeface="Kanit" pitchFamily="3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35773" y="2621280"/>
            <a:ext cx="4158734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35773" y="2777966"/>
            <a:ext cx="4158734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Проектирование архитектуры приложения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773" y="3625453"/>
            <a:ext cx="4158734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Разработка надежной и масштабируемой структуры.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9633823" y="2220992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 Light" pitchFamily="34" charset="-122"/>
                <a:cs typeface="Kanit" pitchFamily="34" charset="0"/>
              </a:rPr>
              <a:t>03</a:t>
            </a:r>
            <a:endParaRPr lang="en-US" sz="1850" dirty="0">
              <a:solidFill>
                <a:srgbClr val="D9E1FF"/>
              </a:solidFill>
              <a:latin typeface="Kanit" pitchFamily="34" charset="0"/>
              <a:ea typeface="Kanit Light" pitchFamily="34" charset="-122"/>
              <a:cs typeface="Kanit" pitchFamily="34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3823" y="2621280"/>
            <a:ext cx="4158853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33823" y="2777966"/>
            <a:ext cx="415885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Реализация базового функционала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33823" y="3625453"/>
            <a:ext cx="41588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Воплощение ключевых возможностей в коде.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837724" y="5193268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 Light" pitchFamily="34" charset="-122"/>
                <a:cs typeface="Kanit" pitchFamily="34" charset="0"/>
              </a:rPr>
              <a:t>04</a:t>
            </a:r>
            <a:endParaRPr lang="en-US" sz="1850" dirty="0">
              <a:solidFill>
                <a:srgbClr val="D9E1FF"/>
              </a:solidFill>
              <a:latin typeface="Kanit" pitchFamily="34" charset="0"/>
              <a:ea typeface="Kanit Light" pitchFamily="34" charset="-122"/>
              <a:cs typeface="Kanit" pitchFamily="34" charset="0"/>
            </a:endParaRPr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5545693"/>
            <a:ext cx="6357818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37724" y="5750243"/>
            <a:ext cx="3325297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Тестирование и отладка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837724" y="6245781"/>
            <a:ext cx="6357818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Обеспечение стабильности и корректной работы приложения.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7434858" y="5193268"/>
            <a:ext cx="23931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 Light" pitchFamily="34" charset="-122"/>
                <a:cs typeface="Kanit" pitchFamily="34" charset="0"/>
              </a:rPr>
              <a:t>05</a:t>
            </a:r>
            <a:endParaRPr lang="en-US" sz="1850" dirty="0">
              <a:solidFill>
                <a:srgbClr val="D9E1FF"/>
              </a:solidFill>
              <a:latin typeface="Kanit" pitchFamily="34" charset="0"/>
              <a:ea typeface="Kanit Light" pitchFamily="34" charset="-122"/>
              <a:cs typeface="Kanit" pitchFamily="34" charset="0"/>
            </a:endParaRPr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858" y="5569625"/>
            <a:ext cx="6357818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34858" y="5750243"/>
            <a:ext cx="3850124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Документирование проекта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34858" y="6245781"/>
            <a:ext cx="6357818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Создание подробной технической документации.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537" y="562570"/>
            <a:ext cx="7715726" cy="12001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Autoparts: Идея и целевая аудитория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00537" y="2068711"/>
            <a:ext cx="7715726" cy="2625804"/>
          </a:xfrm>
          <a:prstGeom prst="roundRect">
            <a:avLst>
              <a:gd name="adj" fmla="val 1166"/>
            </a:avLst>
          </a:prstGeom>
          <a:solidFill>
            <a:srgbClr val="2F2B54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491" y="2272665"/>
            <a:ext cx="612100" cy="61210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2845" y="2440900"/>
            <a:ext cx="275392" cy="27539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04491" y="3088719"/>
            <a:ext cx="2400538" cy="3000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Основная идея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6404491" y="3511153"/>
            <a:ext cx="7307818" cy="9794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Создание удобного мобильного приложения для заказа автозапчастей с возможностью самовывоза или доставки, упрощающего процесс покупки и управления.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6200537" y="4898469"/>
            <a:ext cx="7715726" cy="2768441"/>
          </a:xfrm>
          <a:prstGeom prst="roundRect">
            <a:avLst>
              <a:gd name="adj" fmla="val 1106"/>
            </a:avLst>
          </a:prstGeom>
          <a:solidFill>
            <a:srgbClr val="2F2B54"/>
          </a:solidFill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4491" y="5102423"/>
            <a:ext cx="612100" cy="612100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72845" y="5270659"/>
            <a:ext cx="275392" cy="27539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404491" y="5918478"/>
            <a:ext cx="2400538" cy="3000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Целевая аудитория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404491" y="6340912"/>
            <a:ext cx="7307818" cy="3264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Владельцы автомобилей, ищущие запчасти.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6404491" y="6738699"/>
            <a:ext cx="7307818" cy="3264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Автосервисы и магазины автозапчастей.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6404491" y="7136487"/>
            <a:ext cx="7307818" cy="3264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Администраторы, управляющие ассортиментом и заказами.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320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59" y="2723078"/>
            <a:ext cx="8691324" cy="5251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Ключевые функции приложения Autoparts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24959" y="3694509"/>
            <a:ext cx="2520910" cy="3150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Для клиентов</a:t>
            </a:r>
            <a:endParaRPr lang="en-US" sz="19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872" y="4219218"/>
            <a:ext cx="267772" cy="26777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205151" y="4210407"/>
            <a:ext cx="5892284" cy="571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Просмотр каталога автозапчастей с удобной фильтрацией по марке, модели и типу.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872" y="5147786"/>
            <a:ext cx="267772" cy="2677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05151" y="5138976"/>
            <a:ext cx="5892284" cy="2857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Добавление товаров в корзину и формирование заказа.</a:t>
            </a:r>
            <a:endParaRPr lang="en-US" sz="14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872" y="6049328"/>
            <a:ext cx="267772" cy="26777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205151" y="6040517"/>
            <a:ext cx="5892284" cy="571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Оформление заказа с выбором способа получения: самовывоз или доставка.</a:t>
            </a:r>
            <a:endParaRPr lang="en-US" sz="14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872" y="6977896"/>
            <a:ext cx="267772" cy="26777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205151" y="6969085"/>
            <a:ext cx="5892284" cy="571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Личный кабинет для управления данными и просмотра истории заказов.</a:t>
            </a:r>
            <a:endParaRPr lang="en-US" sz="1400" dirty="0"/>
          </a:p>
        </p:txBody>
      </p:sp>
      <p:sp>
        <p:nvSpPr>
          <p:cNvPr id="13" name="Text 6"/>
          <p:cNvSpPr/>
          <p:nvPr/>
        </p:nvSpPr>
        <p:spPr>
          <a:xfrm>
            <a:off x="7540585" y="3694509"/>
            <a:ext cx="2718554" cy="3150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Для администраторов</a:t>
            </a:r>
            <a:endParaRPr lang="en-US" sz="19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07498" y="4219218"/>
            <a:ext cx="267772" cy="26777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8120777" y="4210407"/>
            <a:ext cx="5892284" cy="571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Полное управление каталогом запчастей: добавление, удаление, редактирование информации.</a:t>
            </a:r>
            <a:endParaRPr lang="en-US" sz="140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07498" y="5147786"/>
            <a:ext cx="267772" cy="267772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8120777" y="5138976"/>
            <a:ext cx="5892284" cy="571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Управление заказами: просмотр деталей, изменение статусов обработки.</a:t>
            </a:r>
            <a:endParaRPr lang="en-US" sz="1400" dirty="0"/>
          </a:p>
        </p:txBody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07498" y="6076355"/>
            <a:ext cx="267772" cy="267772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8120777" y="6067544"/>
            <a:ext cx="5892284" cy="2857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Контроль доступности товаров и складских остатков.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0221" y="1617821"/>
            <a:ext cx="4993958" cy="499395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9610" y="543044"/>
            <a:ext cx="7764780" cy="11589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Архитектура проекта: Основа надежности</a:t>
            </a:r>
            <a:endParaRPr lang="en-US" sz="3650" dirty="0"/>
          </a:p>
        </p:txBody>
      </p:sp>
      <p:sp>
        <p:nvSpPr>
          <p:cNvPr id="5" name="Shape 1"/>
          <p:cNvSpPr/>
          <p:nvPr/>
        </p:nvSpPr>
        <p:spPr>
          <a:xfrm>
            <a:off x="689610" y="1997512"/>
            <a:ext cx="7764780" cy="1116925"/>
          </a:xfrm>
          <a:prstGeom prst="roundRect">
            <a:avLst>
              <a:gd name="adj" fmla="val 42338"/>
            </a:avLst>
          </a:prstGeom>
          <a:solidFill>
            <a:srgbClr val="2F2B54"/>
          </a:solidFill>
        </p:spPr>
      </p:sp>
      <p:sp>
        <p:nvSpPr>
          <p:cNvPr id="6" name="Text 2"/>
          <p:cNvSpPr/>
          <p:nvPr/>
        </p:nvSpPr>
        <p:spPr>
          <a:xfrm>
            <a:off x="886539" y="2194441"/>
            <a:ext cx="2921318" cy="2896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Монолитное приложение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886539" y="2602230"/>
            <a:ext cx="7370921" cy="315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Единая кодовая база для упрощения разработки и поддержки.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689610" y="3311366"/>
            <a:ext cx="7764780" cy="1432203"/>
          </a:xfrm>
          <a:prstGeom prst="roundRect">
            <a:avLst>
              <a:gd name="adj" fmla="val 33018"/>
            </a:avLst>
          </a:prstGeom>
          <a:solidFill>
            <a:srgbClr val="2F2B54"/>
          </a:solidFill>
        </p:spPr>
      </p:sp>
      <p:sp>
        <p:nvSpPr>
          <p:cNvPr id="9" name="Text 5"/>
          <p:cNvSpPr/>
          <p:nvPr/>
        </p:nvSpPr>
        <p:spPr>
          <a:xfrm>
            <a:off x="886539" y="3508296"/>
            <a:ext cx="2778085" cy="2896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Смешанная архитектура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886539" y="3916085"/>
            <a:ext cx="7370921" cy="6305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Сочетание MVC и традиционного Android-подхода для эффективной организации кода.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689610" y="4940498"/>
            <a:ext cx="7764780" cy="1116925"/>
          </a:xfrm>
          <a:prstGeom prst="roundRect">
            <a:avLst>
              <a:gd name="adj" fmla="val 42338"/>
            </a:avLst>
          </a:prstGeom>
          <a:solidFill>
            <a:srgbClr val="2F2B54"/>
          </a:solidFill>
        </p:spPr>
      </p:sp>
      <p:sp>
        <p:nvSpPr>
          <p:cNvPr id="12" name="Text 8"/>
          <p:cNvSpPr/>
          <p:nvPr/>
        </p:nvSpPr>
        <p:spPr>
          <a:xfrm>
            <a:off x="886539" y="5137428"/>
            <a:ext cx="3001923" cy="2896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Клиент-серверная модель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886539" y="5545217"/>
            <a:ext cx="7370921" cy="315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Взаимодействие с локальной серверной частью на SQLite.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689610" y="6254353"/>
            <a:ext cx="7764780" cy="1432203"/>
          </a:xfrm>
          <a:prstGeom prst="roundRect">
            <a:avLst>
              <a:gd name="adj" fmla="val 33018"/>
            </a:avLst>
          </a:prstGeom>
          <a:solidFill>
            <a:srgbClr val="2F2B54"/>
          </a:solidFill>
        </p:spPr>
      </p:sp>
      <p:sp>
        <p:nvSpPr>
          <p:cNvPr id="15" name="Text 11"/>
          <p:cNvSpPr/>
          <p:nvPr/>
        </p:nvSpPr>
        <p:spPr>
          <a:xfrm>
            <a:off x="886539" y="6451283"/>
            <a:ext cx="2318028" cy="2896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Слоистая структура</a:t>
            </a:r>
            <a:endParaRPr lang="en-US" sz="1800" dirty="0"/>
          </a:p>
        </p:txBody>
      </p:sp>
      <p:sp>
        <p:nvSpPr>
          <p:cNvPr id="16" name="Text 12"/>
          <p:cNvSpPr/>
          <p:nvPr/>
        </p:nvSpPr>
        <p:spPr>
          <a:xfrm>
            <a:off x="886539" y="6859072"/>
            <a:ext cx="7370921" cy="6305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Четкое разделение бизнес-логики, данных и пользовательского интерфейса.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693" y="971669"/>
            <a:ext cx="11930896" cy="6560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Используемые технологии: Современный стек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80693" y="2073831"/>
            <a:ext cx="557570" cy="5575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0693" y="2910126"/>
            <a:ext cx="2624257" cy="328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Kotlin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80693" y="3371969"/>
            <a:ext cx="4170521" cy="1070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Основной язык разработки, обеспечивающий безопасность и производительность.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9939" y="2073831"/>
            <a:ext cx="557570" cy="5575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29939" y="2910126"/>
            <a:ext cx="2624257" cy="328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Android Studio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5229939" y="3371969"/>
            <a:ext cx="4170521" cy="1070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Интегрированная среда разработки для быстрого и эффективного создания Android-приложений.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9186" y="2073831"/>
            <a:ext cx="557570" cy="5575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9186" y="2910126"/>
            <a:ext cx="2624257" cy="328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SQLite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9679186" y="3371969"/>
            <a:ext cx="4170521" cy="1070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Локальная база данных для хранения каталога и заказов, обеспечивающая автономную работу.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0693" y="4888944"/>
            <a:ext cx="557570" cy="5575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80693" y="5725239"/>
            <a:ext cx="2624257" cy="328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Material Design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780693" y="6187083"/>
            <a:ext cx="4170521" cy="1070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Современные принципы проектирования пользовательского интерфейса для интуитивного опыта.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29939" y="4888944"/>
            <a:ext cx="557570" cy="5575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29939" y="5725239"/>
            <a:ext cx="2624257" cy="328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GitHub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5229939" y="6187083"/>
            <a:ext cx="4170521" cy="1070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Система контроля версий и хостинг проекта для командной разработки и управления изменениями.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832" y="440531"/>
            <a:ext cx="10041255" cy="4704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Реализованные модули: Функциональное наполнение</a:t>
            </a:r>
            <a:endParaRPr lang="en-US" sz="2950" dirty="0"/>
          </a:p>
        </p:txBody>
      </p:sp>
      <p:sp>
        <p:nvSpPr>
          <p:cNvPr id="3" name="Shape 1"/>
          <p:cNvSpPr/>
          <p:nvPr/>
        </p:nvSpPr>
        <p:spPr>
          <a:xfrm>
            <a:off x="559832" y="1230868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2692" y="1253728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5" name="Text 3"/>
          <p:cNvSpPr/>
          <p:nvPr/>
        </p:nvSpPr>
        <p:spPr>
          <a:xfrm>
            <a:off x="782598" y="1560790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382435" y="1413629"/>
            <a:ext cx="2341126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Система аутентификации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382435" y="1744861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Регистрация и безопасный вход пользователей в систему.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59832" y="2350532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82692" y="2373392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10" name="Text 8"/>
          <p:cNvSpPr/>
          <p:nvPr/>
        </p:nvSpPr>
        <p:spPr>
          <a:xfrm>
            <a:off x="782598" y="2680454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382435" y="2533293"/>
            <a:ext cx="1881902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Каталог запчастей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1382435" y="2864525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Удобный просмотр и фильтрация товаров по различным параметрам.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559832" y="3470196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82692" y="3493056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15" name="Text 13"/>
          <p:cNvSpPr/>
          <p:nvPr/>
        </p:nvSpPr>
        <p:spPr>
          <a:xfrm>
            <a:off x="782598" y="3800118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382435" y="3652957"/>
            <a:ext cx="1881902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Корзина товаров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1382435" y="3984188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Добавление, удаление и изменение количества выбранных запчастей.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559832" y="4589859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82692" y="4612719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20" name="Text 18"/>
          <p:cNvSpPr/>
          <p:nvPr/>
        </p:nvSpPr>
        <p:spPr>
          <a:xfrm>
            <a:off x="782598" y="4919782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1382435" y="4772620"/>
            <a:ext cx="1881902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Оформление заказа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1382435" y="5103852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Гибкий выбор способа получения: самовывоз или доставка.</a:t>
            </a:r>
            <a:endParaRPr lang="en-US" sz="1250" dirty="0"/>
          </a:p>
        </p:txBody>
      </p:sp>
      <p:sp>
        <p:nvSpPr>
          <p:cNvPr id="23" name="Shape 21"/>
          <p:cNvSpPr/>
          <p:nvPr/>
        </p:nvSpPr>
        <p:spPr>
          <a:xfrm>
            <a:off x="559832" y="5709523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82692" y="5732383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25" name="Text 23"/>
          <p:cNvSpPr/>
          <p:nvPr/>
        </p:nvSpPr>
        <p:spPr>
          <a:xfrm>
            <a:off x="782598" y="6039445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1382435" y="5892284"/>
            <a:ext cx="1881902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Личный кабинет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1382435" y="6223516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Управление профилем пользователя и просмотр истории заказов.</a:t>
            </a:r>
            <a:endParaRPr lang="en-US" sz="1250" dirty="0"/>
          </a:p>
        </p:txBody>
      </p:sp>
      <p:sp>
        <p:nvSpPr>
          <p:cNvPr id="28" name="Shape 26"/>
          <p:cNvSpPr/>
          <p:nvPr/>
        </p:nvSpPr>
        <p:spPr>
          <a:xfrm>
            <a:off x="559832" y="6829187"/>
            <a:ext cx="13510736" cy="959763"/>
          </a:xfrm>
          <a:prstGeom prst="roundRect">
            <a:avLst>
              <a:gd name="adj" fmla="val 2500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582692" y="6852047"/>
            <a:ext cx="639842" cy="914043"/>
          </a:xfrm>
          <a:prstGeom prst="rect">
            <a:avLst/>
          </a:prstGeom>
          <a:solidFill>
            <a:srgbClr val="2F2B54"/>
          </a:solidFill>
        </p:spPr>
      </p:sp>
      <p:sp>
        <p:nvSpPr>
          <p:cNvPr id="30" name="Text 28"/>
          <p:cNvSpPr/>
          <p:nvPr/>
        </p:nvSpPr>
        <p:spPr>
          <a:xfrm>
            <a:off x="782598" y="7159109"/>
            <a:ext cx="239911" cy="299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6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1382435" y="7011948"/>
            <a:ext cx="2473285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Административная панель</a:t>
            </a:r>
            <a:endParaRPr lang="en-US" sz="1450" dirty="0"/>
          </a:p>
        </p:txBody>
      </p:sp>
      <p:sp>
        <p:nvSpPr>
          <p:cNvPr id="32" name="Text 30"/>
          <p:cNvSpPr/>
          <p:nvPr/>
        </p:nvSpPr>
        <p:spPr>
          <a:xfrm>
            <a:off x="1382435" y="7343180"/>
            <a:ext cx="12505373" cy="2559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Инструменты для управления товарами и заказами.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806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2573" y="2538413"/>
            <a:ext cx="9981009" cy="489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Особенности реализации: Ключевые преимущества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582573" y="3277672"/>
            <a:ext cx="665798" cy="998696"/>
          </a:xfrm>
          <a:prstGeom prst="roundRect">
            <a:avLst>
              <a:gd name="adj" fmla="val 360011"/>
            </a:avLst>
          </a:prstGeom>
          <a:solidFill>
            <a:srgbClr val="2F2B54"/>
          </a:solidFill>
        </p:spPr>
      </p:sp>
      <p:sp>
        <p:nvSpPr>
          <p:cNvPr id="5" name="Text 2"/>
          <p:cNvSpPr/>
          <p:nvPr/>
        </p:nvSpPr>
        <p:spPr>
          <a:xfrm>
            <a:off x="790575" y="3620929"/>
            <a:ext cx="249674" cy="3120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14820" y="3444121"/>
            <a:ext cx="2274213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Локальная база данных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414820" y="3788688"/>
            <a:ext cx="12633008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Гарантирует работу приложения даже без подключения к интернету, что критично для удаленных автосервисов.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582573" y="4442817"/>
            <a:ext cx="665798" cy="998696"/>
          </a:xfrm>
          <a:prstGeom prst="roundRect">
            <a:avLst>
              <a:gd name="adj" fmla="val 360011"/>
            </a:avLst>
          </a:prstGeom>
          <a:solidFill>
            <a:srgbClr val="2F2B54"/>
          </a:solidFill>
        </p:spPr>
      </p:sp>
      <p:sp>
        <p:nvSpPr>
          <p:cNvPr id="9" name="Text 6"/>
          <p:cNvSpPr/>
          <p:nvPr/>
        </p:nvSpPr>
        <p:spPr>
          <a:xfrm>
            <a:off x="790575" y="4786074"/>
            <a:ext cx="249674" cy="3120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414820" y="4609267"/>
            <a:ext cx="2398157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Интуитивный интерфейс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414820" y="4953833"/>
            <a:ext cx="12633008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Простое и понятное оформление заказа в несколько шагов, доступное для всех пользователей.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582573" y="5607963"/>
            <a:ext cx="665798" cy="998696"/>
          </a:xfrm>
          <a:prstGeom prst="roundRect">
            <a:avLst>
              <a:gd name="adj" fmla="val 360011"/>
            </a:avLst>
          </a:prstGeom>
          <a:solidFill>
            <a:srgbClr val="2F2B54"/>
          </a:solidFill>
        </p:spPr>
      </p:sp>
      <p:sp>
        <p:nvSpPr>
          <p:cNvPr id="13" name="Text 10"/>
          <p:cNvSpPr/>
          <p:nvPr/>
        </p:nvSpPr>
        <p:spPr>
          <a:xfrm>
            <a:off x="790575" y="5951220"/>
            <a:ext cx="249674" cy="3120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414820" y="5774412"/>
            <a:ext cx="2138005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Двухрежимная работа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1414820" y="6118979"/>
            <a:ext cx="12633008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Раздельный интерфейс для клиентов и администраторов, оптимизированный под их специфические задачи.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582573" y="6773108"/>
            <a:ext cx="665798" cy="998696"/>
          </a:xfrm>
          <a:prstGeom prst="roundRect">
            <a:avLst>
              <a:gd name="adj" fmla="val 360011"/>
            </a:avLst>
          </a:prstGeom>
          <a:solidFill>
            <a:srgbClr val="2F2B54"/>
          </a:solidFill>
        </p:spPr>
      </p:sp>
      <p:sp>
        <p:nvSpPr>
          <p:cNvPr id="17" name="Text 14"/>
          <p:cNvSpPr/>
          <p:nvPr/>
        </p:nvSpPr>
        <p:spPr>
          <a:xfrm>
            <a:off x="790575" y="7116366"/>
            <a:ext cx="249674" cy="3120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1414820" y="6939558"/>
            <a:ext cx="2255401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Гибкая система заказов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1414820" y="7284125"/>
            <a:ext cx="12633008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Поддержка различных вариантов получения товаров – самовывоза и доставки.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8295" y="509349"/>
            <a:ext cx="9975175" cy="5448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Планы развития: </a:t>
            </a:r>
            <a:r>
              <a:rPr lang="ru-RU" altLang="en-US" sz="3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б</a:t>
            </a:r>
            <a:r>
              <a:rPr lang="en-US" sz="3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удущие горизонты Autoparts</a:t>
            </a:r>
            <a:endParaRPr lang="en-US" sz="3400" dirty="0"/>
          </a:p>
        </p:txBody>
      </p:sp>
      <p:sp>
        <p:nvSpPr>
          <p:cNvPr id="4" name="Text 1"/>
          <p:cNvSpPr/>
          <p:nvPr>
            <p:custDataLst>
              <p:tags r:id="rId1"/>
            </p:custDataLst>
          </p:nvPr>
        </p:nvSpPr>
        <p:spPr>
          <a:xfrm>
            <a:off x="689610" y="1325461"/>
            <a:ext cx="2928814" cy="2696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ru-RU" alt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1. </a:t>
            </a:r>
            <a:r>
              <a:rPr 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Расширение админ-панели</a:t>
            </a:r>
            <a:endParaRPr lang="en-US" sz="1700" dirty="0"/>
          </a:p>
        </p:txBody>
      </p:sp>
      <p:sp>
        <p:nvSpPr>
          <p:cNvPr id="5" name="Text 2"/>
          <p:cNvSpPr/>
          <p:nvPr>
            <p:custDataLst>
              <p:tags r:id="rId2"/>
            </p:custDataLst>
          </p:nvPr>
        </p:nvSpPr>
        <p:spPr>
          <a:xfrm>
            <a:off x="689610" y="1705121"/>
            <a:ext cx="12470805" cy="293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4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Добавление функций просмотра клиентской базы и управления клиентскими данными.</a:t>
            </a:r>
            <a:endParaRPr lang="en-US" sz="1450" dirty="0"/>
          </a:p>
        </p:txBody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703068" y="2391030"/>
            <a:ext cx="3139160" cy="2696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indent="0" algn="l">
              <a:lnSpc>
                <a:spcPts val="2100"/>
              </a:lnSpc>
              <a:buNone/>
            </a:pPr>
            <a:r>
              <a:rPr lang="ru-RU" alt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2. </a:t>
            </a:r>
            <a:r>
              <a:rPr 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Маркетинговые инструменты</a:t>
            </a:r>
            <a:endParaRPr lang="en-US" sz="1700" dirty="0"/>
          </a:p>
        </p:txBody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689733" y="2799266"/>
            <a:ext cx="12195727" cy="293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4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Внедрение системы скидок, промокодов и программ лояльности для привлечения и удержания клиентов.</a:t>
            </a:r>
            <a:endParaRPr lang="en-US" sz="1450" dirty="0"/>
          </a:p>
        </p:txBody>
      </p:sp>
      <p:sp>
        <p:nvSpPr>
          <p:cNvPr id="10" name="Text 5"/>
          <p:cNvSpPr/>
          <p:nvPr>
            <p:custDataLst>
              <p:tags r:id="rId5"/>
            </p:custDataLst>
          </p:nvPr>
        </p:nvSpPr>
        <p:spPr>
          <a:xfrm>
            <a:off x="702673" y="3299753"/>
            <a:ext cx="2342815" cy="2696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ru-RU" alt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3. </a:t>
            </a:r>
            <a:r>
              <a:rPr 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Интеграция с картами</a:t>
            </a:r>
            <a:endParaRPr lang="en-US" sz="1700" dirty="0"/>
          </a:p>
        </p:txBody>
      </p:sp>
      <p:sp>
        <p:nvSpPr>
          <p:cNvPr id="11" name="Text 6"/>
          <p:cNvSpPr/>
          <p:nvPr>
            <p:custDataLst>
              <p:tags r:id="rId6"/>
            </p:custDataLst>
          </p:nvPr>
        </p:nvSpPr>
        <p:spPr>
          <a:xfrm>
            <a:off x="689338" y="3776570"/>
            <a:ext cx="11920532" cy="293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4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Отслеживание доставки в реальном времени.</a:t>
            </a:r>
            <a:endParaRPr lang="en-US" sz="1450" dirty="0"/>
          </a:p>
        </p:txBody>
      </p:sp>
      <p:sp>
        <p:nvSpPr>
          <p:cNvPr id="13" name="Text 7"/>
          <p:cNvSpPr/>
          <p:nvPr>
            <p:custDataLst>
              <p:tags r:id="rId7"/>
            </p:custDataLst>
          </p:nvPr>
        </p:nvSpPr>
        <p:spPr>
          <a:xfrm>
            <a:off x="702913" y="4238323"/>
            <a:ext cx="2440678" cy="2696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indent="0" algn="l">
              <a:lnSpc>
                <a:spcPts val="2100"/>
              </a:lnSpc>
              <a:buNone/>
            </a:pPr>
            <a:r>
              <a:rPr lang="ru-RU" alt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4. </a:t>
            </a:r>
            <a:r>
              <a:rPr 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Аналитика для бизнеса</a:t>
            </a:r>
            <a:endParaRPr lang="en-US" sz="1700" dirty="0"/>
          </a:p>
        </p:txBody>
      </p:sp>
      <p:sp>
        <p:nvSpPr>
          <p:cNvPr id="14" name="Text 8"/>
          <p:cNvSpPr/>
          <p:nvPr>
            <p:custDataLst>
              <p:tags r:id="rId8"/>
            </p:custDataLst>
          </p:nvPr>
        </p:nvSpPr>
        <p:spPr>
          <a:xfrm>
            <a:off x="689578" y="4652908"/>
            <a:ext cx="11645337" cy="293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4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Расширенные отчеты и дашборды для администраторов, помогающие принимать обоснованные решения.</a:t>
            </a:r>
            <a:endParaRPr lang="en-US" sz="1450" dirty="0"/>
          </a:p>
        </p:txBody>
      </p:sp>
      <p:sp>
        <p:nvSpPr>
          <p:cNvPr id="16" name="Text 9"/>
          <p:cNvSpPr/>
          <p:nvPr>
            <p:custDataLst>
              <p:tags r:id="rId9"/>
            </p:custDataLst>
          </p:nvPr>
        </p:nvSpPr>
        <p:spPr>
          <a:xfrm>
            <a:off x="689338" y="5112757"/>
            <a:ext cx="2602328" cy="2696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ru-RU" alt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5. </a:t>
            </a:r>
            <a:r>
              <a:rPr lang="en-US" sz="17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Публикация в магазинах</a:t>
            </a:r>
            <a:endParaRPr lang="en-US" sz="1700" dirty="0"/>
          </a:p>
        </p:txBody>
      </p:sp>
      <p:sp>
        <p:nvSpPr>
          <p:cNvPr id="17" name="Text 10"/>
          <p:cNvSpPr/>
          <p:nvPr>
            <p:custDataLst>
              <p:tags r:id="rId10"/>
            </p:custDataLst>
          </p:nvPr>
        </p:nvSpPr>
        <p:spPr>
          <a:xfrm>
            <a:off x="689338" y="5548933"/>
            <a:ext cx="11920532" cy="2934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4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Размещение приложения в Google Play и RuStore для максимально широкой аудитории.</a:t>
            </a:r>
            <a:endParaRPr lang="en-US" sz="14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10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2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3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4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5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6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7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8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ags/tag9.xml><?xml version="1.0" encoding="utf-8"?>
<p:tagLst xmlns:p="http://schemas.openxmlformats.org/presentationml/2006/main">
  <p:tag name="KSO_WM_DIAGRAM_VIRTUALLY_FRAME" val="{&quot;height&quot;:478.79685039370077,&quot;left&quot;:54.27858468119034,&quot;top&quot;:98.05,&quot;width&quot;:981.9745649251092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4510</Words>
  <Application>WPS Presentation</Application>
  <PresentationFormat>On-screen Show (16:9)</PresentationFormat>
  <Paragraphs>221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Kanit</vt:lpstr>
      <vt:lpstr>Kanit</vt:lpstr>
      <vt:lpstr>Kanit</vt:lpstr>
      <vt:lpstr>Martel Sans Light</vt:lpstr>
      <vt:lpstr>Martel Sans Light</vt:lpstr>
      <vt:lpstr>Martel Sans Light</vt:lpstr>
      <vt:lpstr>Kanit Light</vt:lpstr>
      <vt:lpstr>Segoe Print</vt:lpstr>
      <vt:lpstr>Kanit Light</vt:lpstr>
      <vt:lpstr>Kanit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dansk</cp:lastModifiedBy>
  <cp:revision>3</cp:revision>
  <dcterms:created xsi:type="dcterms:W3CDTF">2025-12-16T17:44:00Z</dcterms:created>
  <dcterms:modified xsi:type="dcterms:W3CDTF">2025-12-16T17:53:34Z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1B0C2CF9766644A2AB05D6CC65949B51_13</vt:lpwstr>
  </property>
  <property fmtid="{D5CDD505-2E9C-101B-9397-08002B2CF9AE}" pid="3" name="KSOProductBuildVer">
    <vt:lpwstr>1049-12.2.0.23155</vt:lpwstr>
  </property>
</Properties>
</file>